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6" r:id="rId2"/>
    <p:sldId id="270" r:id="rId3"/>
    <p:sldId id="295" r:id="rId4"/>
    <p:sldId id="305" r:id="rId5"/>
    <p:sldId id="306" r:id="rId6"/>
    <p:sldId id="307" r:id="rId7"/>
    <p:sldId id="308" r:id="rId8"/>
    <p:sldId id="309" r:id="rId9"/>
    <p:sldId id="29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Иванчина Эмилия Дмитриевна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д.т.н., профессор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</a:t>
            </a:r>
            <a:r>
              <a:rPr lang="en-US" dirty="0"/>
              <a:t>3</a:t>
            </a:r>
            <a:endParaRPr lang="ru-RU" dirty="0"/>
          </a:p>
          <a:p>
            <a:r>
              <a:rPr lang="ru-RU" dirty="0"/>
              <a:t>Интеллектуальные системы в химической технологии.</a:t>
            </a:r>
            <a:br>
              <a:rPr lang="ru-RU" dirty="0"/>
            </a:br>
            <a:r>
              <a:rPr lang="ru-RU" dirty="0"/>
              <a:t>Модели знаний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3F3E99D-672A-4080-ADC3-C8F9F739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План лекции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7550CCD-6AB9-4760-9510-42BF9CC706D9}"/>
              </a:ext>
            </a:extLst>
          </p:cNvPr>
          <p:cNvSpPr txBox="1"/>
          <p:nvPr/>
        </p:nvSpPr>
        <p:spPr>
          <a:xfrm>
            <a:off x="535939" y="1675310"/>
            <a:ext cx="10173813" cy="2930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3200" dirty="0">
                <a:solidFill>
                  <a:srgbClr val="004EA4"/>
                </a:solidFill>
                <a:cs typeface="Tahoma"/>
              </a:rPr>
              <a:t>Логическая модель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;</a:t>
            </a:r>
            <a:endParaRPr sz="32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3200" dirty="0">
                <a:solidFill>
                  <a:srgbClr val="004EA4"/>
                </a:solidFill>
                <a:cs typeface="Tahoma"/>
              </a:rPr>
              <a:t>Фреймовая модель</a:t>
            </a:r>
            <a:r>
              <a:rPr sz="3200" dirty="0">
                <a:solidFill>
                  <a:srgbClr val="004EA4"/>
                </a:solidFill>
                <a:cs typeface="Tahoma"/>
              </a:rPr>
              <a:t>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3200" dirty="0">
                <a:solidFill>
                  <a:srgbClr val="004EA4"/>
                </a:solidFill>
                <a:cs typeface="Tahoma"/>
              </a:rPr>
              <a:t>Семантическая модель</a:t>
            </a:r>
            <a:r>
              <a:rPr sz="3200" dirty="0">
                <a:solidFill>
                  <a:srgbClr val="004EA4"/>
                </a:solidFill>
                <a:cs typeface="Tahoma"/>
              </a:rPr>
              <a:t>;</a:t>
            </a:r>
            <a:endParaRPr lang="ru-RU" sz="32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3200" dirty="0">
                <a:solidFill>
                  <a:srgbClr val="004EA4"/>
                </a:solidFill>
                <a:cs typeface="Tahoma"/>
              </a:rPr>
              <a:t>Продукционная модель.</a:t>
            </a:r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Логическая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46907243-8B9C-4DE3-8B4A-6F309FF6D492}"/>
              </a:ext>
            </a:extLst>
          </p:cNvPr>
          <p:cNvSpPr txBox="1"/>
          <p:nvPr/>
        </p:nvSpPr>
        <p:spPr>
          <a:xfrm>
            <a:off x="838200" y="1563160"/>
            <a:ext cx="10322490" cy="4288994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marR="892810" indent="-342900" algn="just">
              <a:lnSpc>
                <a:spcPts val="3070"/>
              </a:lnSpc>
              <a:spcBef>
                <a:spcPts val="844"/>
              </a:spcBef>
              <a:buFont typeface="Arial" panose="020B0604020202020204" pitchFamily="34" charset="0"/>
              <a:buChar char="•"/>
            </a:pPr>
            <a:r>
              <a:rPr sz="2400" dirty="0">
                <a:cs typeface="Tahoma"/>
              </a:rPr>
              <a:t>Отображает </a:t>
            </a:r>
            <a:r>
              <a:rPr sz="2400" spc="-5" dirty="0">
                <a:cs typeface="Tahoma"/>
              </a:rPr>
              <a:t>знания </a:t>
            </a:r>
            <a:r>
              <a:rPr sz="2400" dirty="0">
                <a:cs typeface="Tahoma"/>
              </a:rPr>
              <a:t>в </a:t>
            </a:r>
            <a:r>
              <a:rPr sz="2400" spc="-5" dirty="0" err="1">
                <a:cs typeface="Tahoma"/>
              </a:rPr>
              <a:t>виде</a:t>
            </a:r>
            <a:r>
              <a:rPr lang="ru-RU" sz="2400" spc="-5" dirty="0">
                <a:cs typeface="Tahoma"/>
              </a:rPr>
              <a:t> </a:t>
            </a:r>
            <a:r>
              <a:rPr sz="2400" spc="-5" dirty="0" err="1">
                <a:cs typeface="Tahoma"/>
              </a:rPr>
              <a:t>совокупности</a:t>
            </a:r>
            <a:r>
              <a:rPr lang="ru-RU" sz="2400" spc="-5" dirty="0">
                <a:cs typeface="Tahoma"/>
              </a:rPr>
              <a:t> </a:t>
            </a:r>
            <a:r>
              <a:rPr sz="2400" dirty="0" err="1">
                <a:cs typeface="Tahoma"/>
              </a:rPr>
              <a:t>фактов</a:t>
            </a:r>
            <a:r>
              <a:rPr sz="2400" dirty="0">
                <a:cs typeface="Tahoma"/>
              </a:rPr>
              <a:t>,</a:t>
            </a:r>
            <a:r>
              <a:rPr sz="2400" spc="-5" dirty="0">
                <a:cs typeface="Tahoma"/>
              </a:rPr>
              <a:t> </a:t>
            </a:r>
            <a:r>
              <a:rPr sz="2400" dirty="0">
                <a:cs typeface="Tahoma"/>
              </a:rPr>
              <a:t>утверждений</a:t>
            </a:r>
            <a:r>
              <a:rPr sz="2400" spc="-35" dirty="0">
                <a:cs typeface="Tahoma"/>
              </a:rPr>
              <a:t> </a:t>
            </a:r>
            <a:r>
              <a:rPr sz="2400" dirty="0">
                <a:cs typeface="Tahoma"/>
              </a:rPr>
              <a:t>и</a:t>
            </a:r>
            <a:r>
              <a:rPr sz="2400" spc="-10" dirty="0">
                <a:cs typeface="Tahoma"/>
              </a:rPr>
              <a:t> </a:t>
            </a:r>
            <a:r>
              <a:rPr sz="2400" spc="-5" dirty="0">
                <a:cs typeface="Tahoma"/>
              </a:rPr>
              <a:t>суждений.</a:t>
            </a:r>
            <a:endParaRPr sz="2400" dirty="0"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</a:pPr>
            <a:endParaRPr sz="2400" dirty="0">
              <a:cs typeface="Tahoma"/>
            </a:endParaRPr>
          </a:p>
          <a:p>
            <a:pPr marL="355600" marR="1080770" indent="-342900" algn="just">
              <a:lnSpc>
                <a:spcPts val="3070"/>
              </a:lnSpc>
              <a:buFont typeface="Arial" panose="020B0604020202020204" pitchFamily="34" charset="0"/>
              <a:buChar char="•"/>
            </a:pPr>
            <a:r>
              <a:rPr sz="2400" dirty="0">
                <a:cs typeface="Tahoma"/>
              </a:rPr>
              <a:t>Составляется в </a:t>
            </a:r>
            <a:r>
              <a:rPr sz="2400" spc="-5" dirty="0">
                <a:cs typeface="Tahoma"/>
              </a:rPr>
              <a:t>виде </a:t>
            </a:r>
            <a:r>
              <a:rPr sz="2400" dirty="0">
                <a:cs typeface="Tahoma"/>
              </a:rPr>
              <a:t>формул, </a:t>
            </a:r>
            <a:r>
              <a:rPr sz="2400" spc="-5" dirty="0">
                <a:cs typeface="Tahoma"/>
              </a:rPr>
              <a:t>которые </a:t>
            </a:r>
            <a:r>
              <a:rPr sz="2400" dirty="0">
                <a:cs typeface="Tahoma"/>
              </a:rPr>
              <a:t> </a:t>
            </a:r>
            <a:r>
              <a:rPr sz="2400" spc="-5" dirty="0">
                <a:cs typeface="Tahoma"/>
              </a:rPr>
              <a:t>решаются </a:t>
            </a:r>
            <a:r>
              <a:rPr sz="2400" dirty="0">
                <a:cs typeface="Tahoma"/>
              </a:rPr>
              <a:t>на </a:t>
            </a:r>
            <a:r>
              <a:rPr sz="2400" spc="-5" dirty="0">
                <a:cs typeface="Tahoma"/>
              </a:rPr>
              <a:t>предмет истинности </a:t>
            </a:r>
            <a:r>
              <a:rPr sz="2400" spc="-10" dirty="0">
                <a:cs typeface="Tahoma"/>
              </a:rPr>
              <a:t>или </a:t>
            </a:r>
            <a:r>
              <a:rPr sz="2400" spc="-985" dirty="0">
                <a:cs typeface="Tahoma"/>
              </a:rPr>
              <a:t> </a:t>
            </a:r>
            <a:r>
              <a:rPr sz="2400" spc="-5" dirty="0">
                <a:cs typeface="Tahoma"/>
              </a:rPr>
              <a:t>ложности</a:t>
            </a:r>
            <a:r>
              <a:rPr sz="2400" spc="-15" dirty="0">
                <a:cs typeface="Tahoma"/>
              </a:rPr>
              <a:t> </a:t>
            </a:r>
            <a:r>
              <a:rPr sz="2400" spc="-5" dirty="0">
                <a:cs typeface="Tahoma"/>
              </a:rPr>
              <a:t>суждения.</a:t>
            </a:r>
            <a:endParaRPr sz="2400" dirty="0">
              <a:cs typeface="Tahoma"/>
            </a:endParaRPr>
          </a:p>
          <a:p>
            <a:pPr algn="just">
              <a:lnSpc>
                <a:spcPct val="100000"/>
              </a:lnSpc>
            </a:pPr>
            <a:endParaRPr sz="2400" dirty="0">
              <a:cs typeface="Tahoma"/>
            </a:endParaRPr>
          </a:p>
          <a:p>
            <a:pPr marL="355600" marR="5080" indent="-342900" algn="just">
              <a:lnSpc>
                <a:spcPts val="2880"/>
              </a:lnSpc>
            </a:pPr>
            <a:r>
              <a:rPr sz="2400" dirty="0">
                <a:cs typeface="Tahoma"/>
              </a:rPr>
              <a:t>А={колонна </a:t>
            </a:r>
            <a:r>
              <a:rPr sz="2400" spc="-5" dirty="0">
                <a:cs typeface="Tahoma"/>
              </a:rPr>
              <a:t>ректификации разделяет </a:t>
            </a:r>
            <a:r>
              <a:rPr sz="2400" spc="-5" dirty="0" err="1">
                <a:cs typeface="Tahoma"/>
              </a:rPr>
              <a:t>жидкости</a:t>
            </a:r>
            <a:r>
              <a:rPr sz="2400" spc="-5" dirty="0">
                <a:cs typeface="Tahoma"/>
              </a:rPr>
              <a:t>,</a:t>
            </a:r>
            <a:r>
              <a:rPr lang="ru-RU" sz="2400" spc="-5" dirty="0">
                <a:cs typeface="Tahoma"/>
              </a:rPr>
              <a:t> </a:t>
            </a:r>
            <a:r>
              <a:rPr sz="2400" spc="-5" dirty="0" err="1">
                <a:cs typeface="Tahoma"/>
              </a:rPr>
              <a:t>имеющие</a:t>
            </a:r>
            <a:r>
              <a:rPr sz="2400" spc="-25" dirty="0">
                <a:cs typeface="Tahoma"/>
              </a:rPr>
              <a:t> </a:t>
            </a:r>
            <a:r>
              <a:rPr sz="2400" spc="-5" dirty="0">
                <a:cs typeface="Tahoma"/>
              </a:rPr>
              <a:t>различную</a:t>
            </a:r>
            <a:r>
              <a:rPr sz="2400" spc="-10" dirty="0">
                <a:cs typeface="Tahoma"/>
              </a:rPr>
              <a:t> </a:t>
            </a:r>
            <a:r>
              <a:rPr sz="2400" dirty="0">
                <a:cs typeface="Tahoma"/>
              </a:rPr>
              <a:t>летучесть};</a:t>
            </a:r>
          </a:p>
          <a:p>
            <a:pPr marL="12700" algn="just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cs typeface="Tahoma"/>
              </a:rPr>
              <a:t>В={смесь</a:t>
            </a:r>
            <a:r>
              <a:rPr sz="2400" spc="-25" dirty="0">
                <a:cs typeface="Tahoma"/>
              </a:rPr>
              <a:t> </a:t>
            </a:r>
            <a:r>
              <a:rPr sz="2400" dirty="0">
                <a:cs typeface="Tahoma"/>
              </a:rPr>
              <a:t>является</a:t>
            </a:r>
            <a:r>
              <a:rPr sz="2400" spc="-20" dirty="0">
                <a:cs typeface="Tahoma"/>
              </a:rPr>
              <a:t> </a:t>
            </a:r>
            <a:r>
              <a:rPr sz="2400" dirty="0">
                <a:cs typeface="Tahoma"/>
              </a:rPr>
              <a:t>азеотропной};</a:t>
            </a: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2400" dirty="0">
              <a:cs typeface="Tahoma"/>
            </a:endParaRPr>
          </a:p>
          <a:p>
            <a:pPr marL="12700" algn="just">
              <a:lnSpc>
                <a:spcPct val="100000"/>
              </a:lnSpc>
              <a:tabLst>
                <a:tab pos="2821940" algn="l"/>
                <a:tab pos="4094479" algn="l"/>
              </a:tabLst>
            </a:pPr>
            <a:r>
              <a:rPr sz="2400" spc="-5" dirty="0">
                <a:cs typeface="Tahoma"/>
              </a:rPr>
              <a:t>А+В={</a:t>
            </a:r>
            <a:r>
              <a:rPr sz="2400" spc="-5" dirty="0" err="1">
                <a:cs typeface="Tahoma"/>
              </a:rPr>
              <a:t>истина</a:t>
            </a:r>
            <a:r>
              <a:rPr sz="2400" spc="-5" dirty="0">
                <a:cs typeface="Tahoma"/>
              </a:rPr>
              <a:t>}</a:t>
            </a:r>
            <a:r>
              <a:rPr lang="ru-RU" sz="2400" spc="-5" dirty="0">
                <a:cs typeface="Tahoma"/>
              </a:rPr>
              <a:t> </a:t>
            </a:r>
            <a:r>
              <a:rPr sz="2400" spc="-5" dirty="0" err="1">
                <a:cs typeface="Tahoma"/>
              </a:rPr>
              <a:t>иначе</a:t>
            </a:r>
            <a:r>
              <a:rPr sz="2400" spc="-5" dirty="0">
                <a:cs typeface="Tahoma"/>
              </a:rPr>
              <a:t>	{ложь};</a:t>
            </a:r>
            <a:endParaRPr sz="24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Логическая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5A4522-494C-42A6-BAD7-73A0A43479B9}"/>
                  </a:ext>
                </a:extLst>
              </p:cNvPr>
              <p:cNvSpPr txBox="1"/>
              <p:nvPr/>
            </p:nvSpPr>
            <p:spPr>
              <a:xfrm>
                <a:off x="4478537" y="1168724"/>
                <a:ext cx="32349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5A4522-494C-42A6-BAD7-73A0A434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537" y="1168724"/>
                <a:ext cx="323492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C9F82B42-72EF-450B-AF44-EA09C4012EB8}"/>
              </a:ext>
            </a:extLst>
          </p:cNvPr>
          <p:cNvSpPr txBox="1"/>
          <p:nvPr/>
        </p:nvSpPr>
        <p:spPr>
          <a:xfrm>
            <a:off x="838199" y="1882126"/>
            <a:ext cx="10322489" cy="296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 algn="just">
              <a:lnSpc>
                <a:spcPct val="120000"/>
              </a:lnSpc>
              <a:spcBef>
                <a:spcPts val="100"/>
              </a:spcBef>
            </a:pPr>
            <a:r>
              <a:rPr sz="2000" spc="-5" dirty="0">
                <a:cs typeface="Tahoma"/>
              </a:rPr>
              <a:t>где</a:t>
            </a:r>
            <a:r>
              <a:rPr sz="2000" spc="-10" dirty="0">
                <a:cs typeface="Tahoma"/>
              </a:rPr>
              <a:t> </a:t>
            </a:r>
            <a:r>
              <a:rPr sz="2000" dirty="0">
                <a:cs typeface="Tahoma"/>
              </a:rPr>
              <a:t>L</a:t>
            </a:r>
            <a:r>
              <a:rPr sz="2000" spc="10" dirty="0">
                <a:cs typeface="Tahoma"/>
              </a:rPr>
              <a:t> </a:t>
            </a:r>
            <a:r>
              <a:rPr sz="2000" dirty="0">
                <a:cs typeface="Tahoma"/>
              </a:rPr>
              <a:t>– </a:t>
            </a:r>
            <a:r>
              <a:rPr sz="2000" spc="-5" dirty="0" err="1">
                <a:cs typeface="Tahoma"/>
              </a:rPr>
              <a:t>логическая</a:t>
            </a:r>
            <a:r>
              <a:rPr sz="2000" spc="5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модель</a:t>
            </a:r>
            <a:r>
              <a:rPr lang="ru-RU" sz="2000" spc="-5" dirty="0">
                <a:cs typeface="Tahoma"/>
              </a:rPr>
              <a:t>;</a:t>
            </a:r>
            <a:endParaRPr lang="en-US" sz="2000" spc="-20" dirty="0">
              <a:cs typeface="Tahoma"/>
            </a:endParaRPr>
          </a:p>
          <a:p>
            <a:pPr marL="25400" marR="17780" algn="just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cs typeface="Tahoma"/>
              </a:rPr>
              <a:t>Т</a:t>
            </a:r>
            <a:r>
              <a:rPr sz="2000" spc="5" dirty="0">
                <a:cs typeface="Tahoma"/>
              </a:rPr>
              <a:t> </a:t>
            </a:r>
            <a:r>
              <a:rPr sz="2000" dirty="0">
                <a:cs typeface="Tahoma"/>
              </a:rPr>
              <a:t>– </a:t>
            </a:r>
            <a:r>
              <a:rPr sz="2000" spc="-5" dirty="0">
                <a:cs typeface="Tahoma"/>
              </a:rPr>
              <a:t>множество</a:t>
            </a:r>
            <a:r>
              <a:rPr sz="2000" spc="5" dirty="0">
                <a:cs typeface="Tahoma"/>
              </a:rPr>
              <a:t> </a:t>
            </a:r>
            <a:r>
              <a:rPr sz="2000" dirty="0" err="1">
                <a:cs typeface="Tahoma"/>
              </a:rPr>
              <a:t>базовых</a:t>
            </a:r>
            <a:r>
              <a:rPr sz="2000" dirty="0">
                <a:cs typeface="Tahoma"/>
              </a:rPr>
              <a:t> </a:t>
            </a:r>
            <a:r>
              <a:rPr sz="2000" spc="5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элементов</a:t>
            </a:r>
            <a:r>
              <a:rPr lang="ru-RU" sz="2000" spc="-5" dirty="0">
                <a:cs typeface="Tahoma"/>
              </a:rPr>
              <a:t>;</a:t>
            </a:r>
            <a:endParaRPr lang="en-US" sz="2000" spc="-15" dirty="0">
              <a:cs typeface="Tahoma"/>
            </a:endParaRPr>
          </a:p>
          <a:p>
            <a:pPr marL="25400" marR="17780" algn="just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cs typeface="Tahoma"/>
              </a:rPr>
              <a:t>S</a:t>
            </a:r>
            <a:r>
              <a:rPr sz="2000" spc="-5" dirty="0">
                <a:cs typeface="Tahoma"/>
              </a:rPr>
              <a:t> </a:t>
            </a:r>
            <a:r>
              <a:rPr sz="2000" dirty="0">
                <a:cs typeface="Tahoma"/>
              </a:rPr>
              <a:t>–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множество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семантических</a:t>
            </a:r>
            <a:r>
              <a:rPr sz="2000" spc="5" dirty="0">
                <a:cs typeface="Tahoma"/>
              </a:rPr>
              <a:t> </a:t>
            </a:r>
            <a:r>
              <a:rPr sz="2000" dirty="0">
                <a:cs typeface="Tahoma"/>
              </a:rPr>
              <a:t>и 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синтаксических </a:t>
            </a:r>
            <a:r>
              <a:rPr sz="2000" dirty="0">
                <a:cs typeface="Tahoma"/>
              </a:rPr>
              <a:t>правил, которые позволяют </a:t>
            </a:r>
            <a:r>
              <a:rPr sz="2000" spc="-5" dirty="0">
                <a:cs typeface="Tahoma"/>
              </a:rPr>
              <a:t>строить </a:t>
            </a:r>
            <a:r>
              <a:rPr sz="2000" spc="-735" dirty="0">
                <a:cs typeface="Tahoma"/>
              </a:rPr>
              <a:t> </a:t>
            </a:r>
            <a:r>
              <a:rPr sz="2000" spc="-5" dirty="0">
                <a:cs typeface="Tahoma"/>
              </a:rPr>
              <a:t>из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базовых</a:t>
            </a:r>
            <a:r>
              <a:rPr sz="2000" spc="5" dirty="0">
                <a:cs typeface="Tahoma"/>
              </a:rPr>
              <a:t> </a:t>
            </a:r>
            <a:r>
              <a:rPr sz="2000" spc="-10" dirty="0">
                <a:cs typeface="Tahoma"/>
              </a:rPr>
              <a:t>элементов</a:t>
            </a:r>
            <a:r>
              <a:rPr sz="2000" spc="15" dirty="0">
                <a:cs typeface="Tahoma"/>
              </a:rPr>
              <a:t> </a:t>
            </a:r>
            <a:r>
              <a:rPr sz="2000" dirty="0">
                <a:cs typeface="Tahoma"/>
              </a:rPr>
              <a:t>Т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правильные</a:t>
            </a:r>
            <a:r>
              <a:rPr sz="2000" spc="-20" dirty="0">
                <a:cs typeface="Tahoma"/>
              </a:rPr>
              <a:t> </a:t>
            </a:r>
            <a:r>
              <a:rPr sz="2000" spc="-5" dirty="0">
                <a:cs typeface="Tahoma"/>
              </a:rPr>
              <a:t>синтаксические </a:t>
            </a:r>
            <a:r>
              <a:rPr sz="2000" spc="-735" dirty="0">
                <a:cs typeface="Tahoma"/>
              </a:rPr>
              <a:t> </a:t>
            </a:r>
            <a:r>
              <a:rPr sz="2000" dirty="0">
                <a:cs typeface="Tahoma"/>
              </a:rPr>
              <a:t>выражения</a:t>
            </a:r>
            <a:r>
              <a:rPr sz="2000" spc="80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или</a:t>
            </a:r>
            <a:r>
              <a:rPr sz="2000" spc="100" dirty="0">
                <a:cs typeface="Tahoma"/>
              </a:rPr>
              <a:t> </a:t>
            </a:r>
            <a:r>
              <a:rPr sz="2000" dirty="0" err="1">
                <a:cs typeface="Tahoma"/>
              </a:rPr>
              <a:t>формулы</a:t>
            </a:r>
            <a:r>
              <a:rPr lang="ru-RU" sz="2000" dirty="0">
                <a:cs typeface="Tahoma"/>
              </a:rPr>
              <a:t>;</a:t>
            </a:r>
          </a:p>
          <a:p>
            <a:pPr marL="25400" marR="17780" algn="just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cs typeface="Tahoma"/>
              </a:rPr>
              <a:t>А</a:t>
            </a:r>
            <a:r>
              <a:rPr sz="2000" spc="100" dirty="0">
                <a:cs typeface="Tahoma"/>
              </a:rPr>
              <a:t> </a:t>
            </a:r>
            <a:r>
              <a:rPr sz="2000" dirty="0">
                <a:cs typeface="Tahoma"/>
              </a:rPr>
              <a:t>–</a:t>
            </a:r>
            <a:r>
              <a:rPr sz="2000" spc="105" dirty="0">
                <a:cs typeface="Tahoma"/>
              </a:rPr>
              <a:t> </a:t>
            </a:r>
            <a:r>
              <a:rPr sz="2000" spc="-5" dirty="0">
                <a:cs typeface="Tahoma"/>
              </a:rPr>
              <a:t>множество</a:t>
            </a:r>
            <a:r>
              <a:rPr sz="2000" spc="114" dirty="0">
                <a:cs typeface="Tahoma"/>
              </a:rPr>
              <a:t> </a:t>
            </a:r>
            <a:r>
              <a:rPr sz="2000" dirty="0">
                <a:cs typeface="Tahoma"/>
              </a:rPr>
              <a:t>аксиом 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или</a:t>
            </a:r>
            <a:r>
              <a:rPr sz="2000" spc="180" dirty="0">
                <a:cs typeface="Tahoma"/>
              </a:rPr>
              <a:t> </a:t>
            </a:r>
            <a:r>
              <a:rPr sz="2000" spc="-5" dirty="0">
                <a:cs typeface="Tahoma"/>
              </a:rPr>
              <a:t>утверждений,</a:t>
            </a:r>
            <a:r>
              <a:rPr sz="2000" spc="150" dirty="0">
                <a:cs typeface="Tahoma"/>
              </a:rPr>
              <a:t> </a:t>
            </a:r>
            <a:r>
              <a:rPr sz="2000" dirty="0" err="1">
                <a:cs typeface="Tahoma"/>
              </a:rPr>
              <a:t>не</a:t>
            </a:r>
            <a:r>
              <a:rPr sz="2000" spc="185" dirty="0">
                <a:cs typeface="Tahoma"/>
              </a:rPr>
              <a:t> </a:t>
            </a:r>
            <a:r>
              <a:rPr lang="ru-RU" sz="2000" spc="-5" dirty="0">
                <a:cs typeface="Tahoma"/>
              </a:rPr>
              <a:t>подлежащие</a:t>
            </a:r>
            <a:r>
              <a:rPr sz="2000" spc="150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опровержению</a:t>
            </a:r>
            <a:r>
              <a:rPr lang="ru-RU" sz="2000" spc="-5" dirty="0">
                <a:cs typeface="Tahoma"/>
              </a:rPr>
              <a:t>;</a:t>
            </a:r>
            <a:endParaRPr lang="ru-RU" sz="2000" dirty="0">
              <a:cs typeface="Tahoma"/>
            </a:endParaRPr>
          </a:p>
          <a:p>
            <a:pPr marL="25400" marR="17780" algn="just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cs typeface="Tahoma"/>
              </a:rPr>
              <a:t>М – </a:t>
            </a:r>
            <a:r>
              <a:rPr sz="2000" spc="-5" dirty="0">
                <a:cs typeface="Tahoma"/>
              </a:rPr>
              <a:t>множество семантических </a:t>
            </a:r>
            <a:r>
              <a:rPr sz="2000" dirty="0">
                <a:cs typeface="Tahoma"/>
              </a:rPr>
              <a:t>правил </a:t>
            </a:r>
            <a:r>
              <a:rPr sz="2000" spc="-5" dirty="0">
                <a:cs typeface="Tahoma"/>
              </a:rPr>
              <a:t>или правил </a:t>
            </a:r>
            <a:r>
              <a:rPr sz="2000" dirty="0">
                <a:cs typeface="Tahoma"/>
              </a:rPr>
              <a:t> </a:t>
            </a:r>
            <a:r>
              <a:rPr sz="2000" spc="-5" dirty="0">
                <a:cs typeface="Tahoma"/>
              </a:rPr>
              <a:t>вывода, позволяющих </a:t>
            </a:r>
            <a:r>
              <a:rPr sz="2000" dirty="0">
                <a:cs typeface="Tahoma"/>
              </a:rPr>
              <a:t>расширить </a:t>
            </a:r>
            <a:r>
              <a:rPr sz="2000" spc="-5" dirty="0" err="1">
                <a:cs typeface="Tahoma"/>
              </a:rPr>
              <a:t>список</a:t>
            </a:r>
            <a:r>
              <a:rPr sz="2000" spc="-5" dirty="0">
                <a:cs typeface="Tahoma"/>
              </a:rPr>
              <a:t> </a:t>
            </a:r>
            <a:r>
              <a:rPr sz="2000" dirty="0" err="1">
                <a:cs typeface="Tahoma"/>
              </a:rPr>
              <a:t>аксиом</a:t>
            </a:r>
            <a:r>
              <a:rPr lang="ru-RU" sz="2000" dirty="0">
                <a:cs typeface="Tahoma"/>
              </a:rPr>
              <a:t> </a:t>
            </a:r>
            <a:r>
              <a:rPr sz="2000" dirty="0" err="1">
                <a:cs typeface="Tahoma"/>
              </a:rPr>
              <a:t>новыми</a:t>
            </a:r>
            <a:r>
              <a:rPr sz="2000" dirty="0">
                <a:cs typeface="Tahoma"/>
              </a:rPr>
              <a:t> </a:t>
            </a:r>
            <a:r>
              <a:rPr sz="2000" spc="-5" dirty="0">
                <a:cs typeface="Tahoma"/>
              </a:rPr>
              <a:t>правилами </a:t>
            </a:r>
            <a:r>
              <a:rPr sz="2000" dirty="0">
                <a:cs typeface="Tahoma"/>
              </a:rPr>
              <a:t>и формулами, которые </a:t>
            </a:r>
            <a:r>
              <a:rPr sz="2000" spc="-5" dirty="0">
                <a:cs typeface="Tahoma"/>
              </a:rPr>
              <a:t>после </a:t>
            </a:r>
            <a:r>
              <a:rPr sz="2000" dirty="0">
                <a:cs typeface="Tahoma"/>
              </a:rPr>
              <a:t> </a:t>
            </a:r>
            <a:r>
              <a:rPr sz="2000" spc="-5" dirty="0">
                <a:cs typeface="Tahoma"/>
              </a:rPr>
              <a:t>этого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также</a:t>
            </a:r>
            <a:r>
              <a:rPr sz="2000" spc="15" dirty="0">
                <a:cs typeface="Tahoma"/>
              </a:rPr>
              <a:t> </a:t>
            </a:r>
            <a:r>
              <a:rPr sz="2000" spc="-5" dirty="0">
                <a:cs typeface="Tahoma"/>
              </a:rPr>
              <a:t>становятся</a:t>
            </a:r>
            <a:r>
              <a:rPr sz="2000" spc="5" dirty="0">
                <a:cs typeface="Tahoma"/>
              </a:rPr>
              <a:t> </a:t>
            </a:r>
            <a:r>
              <a:rPr sz="2000" spc="-5" dirty="0">
                <a:cs typeface="Tahoma"/>
              </a:rPr>
              <a:t>неопровержимыми</a:t>
            </a:r>
            <a:r>
              <a:rPr sz="2000" spc="-30" dirty="0">
                <a:cs typeface="Tahoma"/>
              </a:rPr>
              <a:t> </a:t>
            </a:r>
            <a:r>
              <a:rPr sz="2000" spc="-5" dirty="0">
                <a:cs typeface="Tahoma"/>
              </a:rPr>
              <a:t>истинами </a:t>
            </a:r>
            <a:r>
              <a:rPr sz="2000" spc="-735" dirty="0">
                <a:cs typeface="Tahoma"/>
              </a:rPr>
              <a:t> </a:t>
            </a:r>
            <a:r>
              <a:rPr sz="2000" spc="-5" dirty="0">
                <a:cs typeface="Tahoma"/>
              </a:rPr>
              <a:t>или</a:t>
            </a:r>
            <a:r>
              <a:rPr sz="2000" spc="-10" dirty="0">
                <a:cs typeface="Tahoma"/>
              </a:rPr>
              <a:t> </a:t>
            </a:r>
            <a:r>
              <a:rPr sz="2000" dirty="0">
                <a:cs typeface="Tahoma"/>
              </a:rPr>
              <a:t>аксиомами.</a:t>
            </a:r>
          </a:p>
        </p:txBody>
      </p:sp>
    </p:spTree>
    <p:extLst>
      <p:ext uri="{BB962C8B-B14F-4D97-AF65-F5344CB8AC3E}">
        <p14:creationId xmlns:p14="http://schemas.microsoft.com/office/powerpoint/2010/main" val="407485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Логическая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E6A5E0E-0EF3-41F7-8B1A-AF027655A8D7}"/>
              </a:ext>
            </a:extLst>
          </p:cNvPr>
          <p:cNvSpPr txBox="1"/>
          <p:nvPr/>
        </p:nvSpPr>
        <p:spPr>
          <a:xfrm>
            <a:off x="838199" y="1134932"/>
            <a:ext cx="10322489" cy="26498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15595" indent="-342900" algn="just">
              <a:lnSpc>
                <a:spcPct val="12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-5" dirty="0">
                <a:cs typeface="Tahoma"/>
              </a:rPr>
              <a:t>Высказывания могут </a:t>
            </a:r>
            <a:r>
              <a:rPr dirty="0">
                <a:cs typeface="Tahoma"/>
              </a:rPr>
              <a:t>быть </a:t>
            </a:r>
            <a:r>
              <a:rPr spc="-5" dirty="0">
                <a:cs typeface="Tahoma"/>
              </a:rPr>
              <a:t>истинными </a:t>
            </a:r>
            <a:r>
              <a:rPr dirty="0">
                <a:cs typeface="Tahoma"/>
              </a:rPr>
              <a:t>и </a:t>
            </a:r>
            <a:r>
              <a:rPr spc="-5" dirty="0">
                <a:cs typeface="Tahoma"/>
              </a:rPr>
              <a:t>ложными. 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Например, </a:t>
            </a:r>
            <a:r>
              <a:rPr dirty="0">
                <a:cs typeface="Tahoma"/>
              </a:rPr>
              <a:t>такое </a:t>
            </a:r>
            <a:r>
              <a:rPr spc="-5" dirty="0">
                <a:cs typeface="Tahoma"/>
              </a:rPr>
              <a:t>высказывание, как </a:t>
            </a:r>
            <a:r>
              <a:rPr dirty="0">
                <a:cs typeface="Tahoma"/>
              </a:rPr>
              <a:t>«колонна </a:t>
            </a:r>
            <a:r>
              <a:rPr spc="5" dirty="0">
                <a:cs typeface="Tahoma"/>
              </a:rPr>
              <a:t> </a:t>
            </a:r>
            <a:r>
              <a:rPr dirty="0">
                <a:cs typeface="Tahoma"/>
              </a:rPr>
              <a:t>ректификации разделяет жидкости, </a:t>
            </a:r>
            <a:r>
              <a:rPr spc="-5" dirty="0">
                <a:cs typeface="Tahoma"/>
              </a:rPr>
              <a:t>имеющие </a:t>
            </a:r>
            <a:r>
              <a:rPr dirty="0">
                <a:cs typeface="Tahoma"/>
              </a:rPr>
              <a:t>различную </a:t>
            </a:r>
            <a:r>
              <a:rPr spc="-740" dirty="0">
                <a:cs typeface="Tahoma"/>
              </a:rPr>
              <a:t> </a:t>
            </a:r>
            <a:r>
              <a:rPr spc="-5" dirty="0">
                <a:cs typeface="Tahoma"/>
              </a:rPr>
              <a:t>летучесть»</a:t>
            </a:r>
            <a:r>
              <a:rPr spc="25" dirty="0">
                <a:cs typeface="Tahoma"/>
              </a:rPr>
              <a:t> </a:t>
            </a:r>
            <a:r>
              <a:rPr spc="-5" dirty="0">
                <a:cs typeface="Tahoma"/>
              </a:rPr>
              <a:t>всегда является истиной</a:t>
            </a:r>
            <a:r>
              <a:rPr spc="-15" dirty="0">
                <a:cs typeface="Tahoma"/>
              </a:rPr>
              <a:t> </a:t>
            </a:r>
            <a:r>
              <a:rPr spc="-5" dirty="0">
                <a:cs typeface="Tahoma"/>
              </a:rPr>
              <a:t>для</a:t>
            </a:r>
            <a:r>
              <a:rPr dirty="0">
                <a:cs typeface="Tahoma"/>
              </a:rPr>
              <a:t> азеотропных </a:t>
            </a:r>
            <a:r>
              <a:rPr spc="5" dirty="0">
                <a:cs typeface="Tahoma"/>
              </a:rPr>
              <a:t> </a:t>
            </a:r>
            <a:r>
              <a:rPr spc="-10" dirty="0">
                <a:cs typeface="Tahoma"/>
              </a:rPr>
              <a:t>смесей.</a:t>
            </a:r>
            <a:endParaRPr dirty="0">
              <a:cs typeface="Tahoma"/>
            </a:endParaRPr>
          </a:p>
          <a:p>
            <a:pPr marL="355600" marR="508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cs typeface="Tahoma"/>
              </a:rPr>
              <a:t>Каждое простое </a:t>
            </a:r>
            <a:r>
              <a:rPr spc="-5" dirty="0">
                <a:cs typeface="Tahoma"/>
              </a:rPr>
              <a:t>высказывание </a:t>
            </a:r>
            <a:r>
              <a:rPr dirty="0">
                <a:cs typeface="Tahoma"/>
              </a:rPr>
              <a:t>в логической </a:t>
            </a:r>
            <a:r>
              <a:rPr spc="-5" dirty="0">
                <a:cs typeface="Tahoma"/>
              </a:rPr>
              <a:t>модели </a:t>
            </a:r>
            <a:r>
              <a:rPr dirty="0">
                <a:cs typeface="Tahoma"/>
              </a:rPr>
              <a:t>можно </a:t>
            </a:r>
            <a:r>
              <a:rPr spc="-735" dirty="0">
                <a:cs typeface="Tahoma"/>
              </a:rPr>
              <a:t> </a:t>
            </a:r>
            <a:r>
              <a:rPr spc="-5" dirty="0">
                <a:cs typeface="Tahoma"/>
              </a:rPr>
              <a:t>записать </a:t>
            </a:r>
            <a:r>
              <a:rPr dirty="0">
                <a:cs typeface="Tahoma"/>
              </a:rPr>
              <a:t>в </a:t>
            </a:r>
            <a:r>
              <a:rPr spc="-5" dirty="0">
                <a:cs typeface="Tahoma"/>
              </a:rPr>
              <a:t>символической </a:t>
            </a:r>
            <a:r>
              <a:rPr dirty="0">
                <a:cs typeface="Tahoma"/>
              </a:rPr>
              <a:t>форме. </a:t>
            </a:r>
            <a:r>
              <a:rPr spc="-5" dirty="0">
                <a:cs typeface="Tahoma"/>
              </a:rPr>
              <a:t>Например, </a:t>
            </a:r>
            <a:r>
              <a:rPr dirty="0">
                <a:cs typeface="Tahoma"/>
              </a:rPr>
              <a:t>А=</a:t>
            </a:r>
            <a:r>
              <a:rPr lang="ru-RU" dirty="0">
                <a:cs typeface="Tahoma"/>
              </a:rPr>
              <a:t>"</a:t>
            </a:r>
            <a:r>
              <a:rPr dirty="0" err="1">
                <a:cs typeface="Tahoma"/>
              </a:rPr>
              <a:t>насос</a:t>
            </a:r>
            <a:r>
              <a:rPr dirty="0">
                <a:cs typeface="Tahoma"/>
              </a:rPr>
              <a:t> 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увеличивает</a:t>
            </a:r>
            <a:r>
              <a:rPr spc="-10" dirty="0">
                <a:cs typeface="Tahoma"/>
              </a:rPr>
              <a:t> </a:t>
            </a:r>
            <a:r>
              <a:rPr dirty="0">
                <a:cs typeface="Tahoma"/>
              </a:rPr>
              <a:t>давление</a:t>
            </a:r>
            <a:r>
              <a:rPr spc="-20" dirty="0">
                <a:cs typeface="Tahoma"/>
              </a:rPr>
              <a:t> </a:t>
            </a:r>
            <a:r>
              <a:rPr dirty="0">
                <a:cs typeface="Tahoma"/>
              </a:rPr>
              <a:t>в</a:t>
            </a:r>
            <a:r>
              <a:rPr spc="-5" dirty="0">
                <a:cs typeface="Tahoma"/>
              </a:rPr>
              <a:t> </a:t>
            </a:r>
            <a:r>
              <a:rPr spc="-5" dirty="0" err="1">
                <a:cs typeface="Tahoma"/>
              </a:rPr>
              <a:t>системе</a:t>
            </a:r>
            <a:r>
              <a:rPr lang="ru-RU" spc="-5" dirty="0">
                <a:cs typeface="Tahoma"/>
              </a:rPr>
              <a:t>"</a:t>
            </a:r>
            <a:r>
              <a:rPr spc="20" dirty="0">
                <a:cs typeface="Tahoma"/>
              </a:rPr>
              <a:t> </a:t>
            </a:r>
            <a:r>
              <a:rPr spc="-5" dirty="0">
                <a:cs typeface="Tahoma"/>
              </a:rPr>
              <a:t>или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В=</a:t>
            </a:r>
            <a:r>
              <a:rPr lang="ru-RU" spc="-5" dirty="0">
                <a:cs typeface="Tahoma"/>
              </a:rPr>
              <a:t>"</a:t>
            </a:r>
            <a:r>
              <a:rPr spc="-5" dirty="0" err="1">
                <a:cs typeface="Tahoma"/>
              </a:rPr>
              <a:t>теплообменники</a:t>
            </a:r>
            <a:r>
              <a:rPr spc="-5" dirty="0">
                <a:cs typeface="Tahoma"/>
              </a:rPr>
              <a:t> 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используются для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изменения</a:t>
            </a:r>
            <a:r>
              <a:rPr spc="-25" dirty="0">
                <a:cs typeface="Tahoma"/>
              </a:rPr>
              <a:t> </a:t>
            </a:r>
            <a:r>
              <a:rPr spc="-5" dirty="0" err="1">
                <a:cs typeface="Tahoma"/>
              </a:rPr>
              <a:t>температуры</a:t>
            </a:r>
            <a:r>
              <a:rPr spc="5" dirty="0">
                <a:cs typeface="Tahoma"/>
              </a:rPr>
              <a:t> </a:t>
            </a:r>
            <a:r>
              <a:rPr spc="-30" dirty="0" err="1">
                <a:cs typeface="Tahoma"/>
              </a:rPr>
              <a:t>потоков</a:t>
            </a:r>
            <a:r>
              <a:rPr lang="ru-RU" spc="-30" dirty="0">
                <a:cs typeface="Tahoma"/>
              </a:rPr>
              <a:t>"</a:t>
            </a:r>
            <a:r>
              <a:rPr spc="-30" dirty="0">
                <a:cs typeface="Tahoma"/>
              </a:rPr>
              <a:t>.</a:t>
            </a:r>
            <a:endParaRPr dirty="0">
              <a:cs typeface="Tahoma"/>
            </a:endParaRPr>
          </a:p>
          <a:p>
            <a:pPr marL="355600" marR="1054735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cs typeface="Tahoma"/>
              </a:rPr>
              <a:t>В </a:t>
            </a:r>
            <a:r>
              <a:rPr spc="-5" dirty="0">
                <a:cs typeface="Tahoma"/>
              </a:rPr>
              <a:t>данном примере </a:t>
            </a:r>
            <a:r>
              <a:rPr dirty="0">
                <a:cs typeface="Tahoma"/>
              </a:rPr>
              <a:t>А и В являются компонентами 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логической</a:t>
            </a:r>
            <a:r>
              <a:rPr spc="-20" dirty="0">
                <a:cs typeface="Tahoma"/>
              </a:rPr>
              <a:t> </a:t>
            </a:r>
            <a:r>
              <a:rPr spc="-5" dirty="0">
                <a:cs typeface="Tahoma"/>
              </a:rPr>
              <a:t>модели</a:t>
            </a:r>
            <a:r>
              <a:rPr spc="10" dirty="0">
                <a:cs typeface="Tahoma"/>
              </a:rPr>
              <a:t> </a:t>
            </a:r>
            <a:r>
              <a:rPr dirty="0">
                <a:cs typeface="Tahoma"/>
              </a:rPr>
              <a:t>и</a:t>
            </a:r>
            <a:r>
              <a:rPr spc="-10" dirty="0">
                <a:cs typeface="Tahoma"/>
              </a:rPr>
              <a:t> </a:t>
            </a:r>
            <a:r>
              <a:rPr spc="-5" dirty="0">
                <a:cs typeface="Tahoma"/>
              </a:rPr>
              <a:t>представляют собой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истинные </a:t>
            </a:r>
            <a:r>
              <a:rPr spc="-735" dirty="0">
                <a:cs typeface="Tahoma"/>
              </a:rPr>
              <a:t> </a:t>
            </a:r>
            <a:r>
              <a:rPr spc="-5" dirty="0">
                <a:cs typeface="Tahoma"/>
              </a:rPr>
              <a:t>высказывания.</a:t>
            </a:r>
            <a:endParaRPr dirty="0">
              <a:cs typeface="Tahom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A818C38-9F79-4DB5-A878-9135929E64FD}"/>
              </a:ext>
            </a:extLst>
          </p:cNvPr>
          <p:cNvSpPr txBox="1">
            <a:spLocks/>
          </p:cNvSpPr>
          <p:nvPr/>
        </p:nvSpPr>
        <p:spPr>
          <a:xfrm>
            <a:off x="838200" y="3784760"/>
            <a:ext cx="10322488" cy="114018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298450" marR="5080" indent="-285750" algn="just">
              <a:lnSpc>
                <a:spcPct val="14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800" b="0" spc="-5" dirty="0"/>
              <a:t>При</a:t>
            </a:r>
            <a:r>
              <a:rPr lang="ru-RU" sz="1800" b="0" dirty="0"/>
              <a:t> </a:t>
            </a:r>
            <a:r>
              <a:rPr lang="ru-RU" sz="1800" b="0" spc="-5" dirty="0"/>
              <a:t>составлении</a:t>
            </a:r>
            <a:r>
              <a:rPr lang="ru-RU" sz="1800" b="0" spc="10" dirty="0"/>
              <a:t> </a:t>
            </a:r>
            <a:r>
              <a:rPr lang="ru-RU" sz="1800" b="0" spc="-5" dirty="0"/>
              <a:t>логической</a:t>
            </a:r>
            <a:r>
              <a:rPr lang="ru-RU" sz="1800" b="0" spc="5" dirty="0"/>
              <a:t> </a:t>
            </a:r>
            <a:r>
              <a:rPr lang="ru-RU" sz="1800" b="0" dirty="0"/>
              <a:t>модели</a:t>
            </a:r>
            <a:r>
              <a:rPr lang="ru-RU" sz="1800" b="0" spc="-15" dirty="0"/>
              <a:t> </a:t>
            </a:r>
            <a:r>
              <a:rPr lang="ru-RU" sz="1800" b="0" spc="-5" dirty="0"/>
              <a:t>используются </a:t>
            </a:r>
            <a:r>
              <a:rPr lang="ru-RU" sz="1800" b="0" dirty="0"/>
              <a:t> </a:t>
            </a:r>
            <a:r>
              <a:rPr lang="ru-RU" sz="1800" b="0" spc="-5" dirty="0"/>
              <a:t>специальные логические </a:t>
            </a:r>
            <a:r>
              <a:rPr lang="ru-RU" sz="1800" b="0" dirty="0"/>
              <a:t>знаки, </a:t>
            </a:r>
            <a:r>
              <a:rPr lang="ru-RU" sz="1800" b="0" spc="-5" dirty="0"/>
              <a:t>отношения. При составлении </a:t>
            </a:r>
            <a:r>
              <a:rPr lang="ru-RU" sz="1800" b="0" spc="-735" dirty="0"/>
              <a:t> </a:t>
            </a:r>
            <a:r>
              <a:rPr lang="ru-RU" sz="1800" b="0" spc="-5" dirty="0"/>
              <a:t>логической модели используются </a:t>
            </a:r>
            <a:r>
              <a:rPr lang="ru-RU" sz="1800" b="0" dirty="0"/>
              <a:t>и различные </a:t>
            </a:r>
            <a:r>
              <a:rPr lang="ru-RU" sz="1800" b="0" spc="-5" dirty="0"/>
              <a:t>элементы </a:t>
            </a:r>
            <a:r>
              <a:rPr lang="ru-RU" sz="1800" b="0" dirty="0"/>
              <a:t> математической </a:t>
            </a:r>
            <a:r>
              <a:rPr lang="ru-RU" sz="1800" b="0" spc="-5" dirty="0"/>
              <a:t>логики. </a:t>
            </a:r>
            <a:r>
              <a:rPr lang="ru-RU" sz="1800" b="0" dirty="0"/>
              <a:t>Отрасль знаний, </a:t>
            </a:r>
            <a:r>
              <a:rPr lang="ru-RU" sz="1800" b="0" spc="-5" dirty="0"/>
              <a:t>которая содержит </a:t>
            </a:r>
            <a:r>
              <a:rPr lang="ru-RU" sz="1800" b="0" dirty="0"/>
              <a:t> </a:t>
            </a:r>
            <a:r>
              <a:rPr lang="ru-RU" sz="1800" b="0" spc="-5" dirty="0"/>
              <a:t>эти</a:t>
            </a:r>
            <a:r>
              <a:rPr lang="ru-RU" sz="1800" b="0" spc="-15" dirty="0"/>
              <a:t> </a:t>
            </a:r>
            <a:r>
              <a:rPr lang="ru-RU" sz="1800" b="0" spc="-5" dirty="0"/>
              <a:t>элементы,</a:t>
            </a:r>
            <a:r>
              <a:rPr lang="ru-RU" sz="1800" b="0" spc="5" dirty="0"/>
              <a:t> </a:t>
            </a:r>
            <a:r>
              <a:rPr lang="ru-RU" sz="1800" b="0" spc="-5" dirty="0"/>
              <a:t>называется</a:t>
            </a:r>
            <a:r>
              <a:rPr lang="ru-RU" sz="1800" b="0" spc="30" dirty="0"/>
              <a:t> </a:t>
            </a:r>
            <a:r>
              <a:rPr lang="ru-RU" sz="1800" b="0" dirty="0">
                <a:cs typeface="Tahoma"/>
              </a:rPr>
              <a:t>булевой </a:t>
            </a:r>
            <a:r>
              <a:rPr lang="ru-RU" sz="1800" b="0" spc="-5" dirty="0">
                <a:cs typeface="Tahoma"/>
              </a:rPr>
              <a:t>алгеброй.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DCE572A-D672-453B-A2B5-1E4F95AFA3FC}"/>
              </a:ext>
            </a:extLst>
          </p:cNvPr>
          <p:cNvSpPr txBox="1"/>
          <p:nvPr/>
        </p:nvSpPr>
        <p:spPr>
          <a:xfrm>
            <a:off x="838199" y="4924944"/>
            <a:ext cx="10322488" cy="19157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14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dirty="0">
                <a:cs typeface="Tahoma"/>
              </a:rPr>
              <a:t>Эти </a:t>
            </a:r>
            <a:r>
              <a:rPr spc="-5" dirty="0">
                <a:cs typeface="Tahoma"/>
              </a:rPr>
              <a:t>операции </a:t>
            </a:r>
            <a:r>
              <a:rPr dirty="0">
                <a:cs typeface="Tahoma"/>
              </a:rPr>
              <a:t>проводятся </a:t>
            </a:r>
            <a:r>
              <a:rPr spc="-5" dirty="0">
                <a:cs typeface="Tahoma"/>
              </a:rPr>
              <a:t>для </a:t>
            </a:r>
            <a:r>
              <a:rPr dirty="0">
                <a:cs typeface="Tahoma"/>
              </a:rPr>
              <a:t>записи в </a:t>
            </a:r>
            <a:r>
              <a:rPr spc="-5" dirty="0">
                <a:cs typeface="Tahoma"/>
              </a:rPr>
              <a:t>символьной </a:t>
            </a:r>
            <a:r>
              <a:rPr dirty="0">
                <a:cs typeface="Tahoma"/>
              </a:rPr>
              <a:t>форме 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сложных </a:t>
            </a:r>
            <a:r>
              <a:rPr dirty="0">
                <a:cs typeface="Tahoma"/>
              </a:rPr>
              <a:t>выражений и </a:t>
            </a:r>
            <a:r>
              <a:rPr spc="-5" dirty="0">
                <a:cs typeface="Tahoma"/>
              </a:rPr>
              <a:t>получили название </a:t>
            </a:r>
            <a:r>
              <a:rPr b="1" spc="-5" dirty="0">
                <a:cs typeface="Tahoma"/>
              </a:rPr>
              <a:t>исчисления </a:t>
            </a:r>
            <a:r>
              <a:rPr b="1" dirty="0">
                <a:cs typeface="Tahoma"/>
              </a:rPr>
              <a:t> </a:t>
            </a:r>
            <a:r>
              <a:rPr b="1" spc="-5" dirty="0">
                <a:cs typeface="Tahoma"/>
              </a:rPr>
              <a:t>предикатов</a:t>
            </a:r>
            <a:r>
              <a:rPr spc="-5" dirty="0">
                <a:cs typeface="Tahoma"/>
              </a:rPr>
              <a:t>. </a:t>
            </a:r>
            <a:r>
              <a:rPr dirty="0">
                <a:cs typeface="Tahoma"/>
              </a:rPr>
              <a:t>Это </a:t>
            </a:r>
            <a:r>
              <a:rPr spc="-5" dirty="0">
                <a:cs typeface="Tahoma"/>
              </a:rPr>
              <a:t>первый </a:t>
            </a:r>
            <a:r>
              <a:rPr dirty="0">
                <a:cs typeface="Tahoma"/>
              </a:rPr>
              <a:t>язык, который был </a:t>
            </a:r>
            <a:r>
              <a:rPr spc="-5" dirty="0">
                <a:cs typeface="Tahoma"/>
              </a:rPr>
              <a:t>использован </a:t>
            </a:r>
            <a:r>
              <a:rPr dirty="0">
                <a:cs typeface="Tahoma"/>
              </a:rPr>
              <a:t> </a:t>
            </a:r>
            <a:r>
              <a:rPr spc="-5" dirty="0">
                <a:cs typeface="Tahoma"/>
              </a:rPr>
              <a:t>для </a:t>
            </a:r>
            <a:r>
              <a:rPr dirty="0">
                <a:cs typeface="Tahoma"/>
              </a:rPr>
              <a:t>формального </a:t>
            </a:r>
            <a:r>
              <a:rPr spc="-5" dirty="0">
                <a:cs typeface="Tahoma"/>
              </a:rPr>
              <a:t>описания предметной области. </a:t>
            </a:r>
            <a:r>
              <a:rPr dirty="0">
                <a:cs typeface="Tahoma"/>
              </a:rPr>
              <a:t>Этот язык </a:t>
            </a:r>
            <a:r>
              <a:rPr spc="5" dirty="0">
                <a:cs typeface="Tahoma"/>
              </a:rPr>
              <a:t> </a:t>
            </a:r>
            <a:r>
              <a:rPr spc="-5" dirty="0">
                <a:cs typeface="Tahoma"/>
              </a:rPr>
              <a:t>непосредственно связан </a:t>
            </a:r>
            <a:r>
              <a:rPr dirty="0">
                <a:cs typeface="Tahoma"/>
              </a:rPr>
              <a:t>с какой-то </a:t>
            </a:r>
            <a:r>
              <a:rPr spc="-5" dirty="0">
                <a:cs typeface="Tahoma"/>
              </a:rPr>
              <a:t>прикладной </a:t>
            </a:r>
            <a:r>
              <a:rPr dirty="0">
                <a:cs typeface="Tahoma"/>
              </a:rPr>
              <a:t>задачей. </a:t>
            </a:r>
            <a:r>
              <a:rPr spc="-5" dirty="0">
                <a:cs typeface="Tahoma"/>
              </a:rPr>
              <a:t>При </a:t>
            </a:r>
            <a:r>
              <a:rPr spc="-735" dirty="0">
                <a:cs typeface="Tahoma"/>
              </a:rPr>
              <a:t> </a:t>
            </a:r>
            <a:r>
              <a:rPr spc="-5" dirty="0">
                <a:cs typeface="Tahoma"/>
              </a:rPr>
              <a:t>этом предикат </a:t>
            </a:r>
            <a:r>
              <a:rPr dirty="0">
                <a:cs typeface="Tahoma"/>
              </a:rPr>
              <a:t>рассматривают </a:t>
            </a:r>
            <a:r>
              <a:rPr spc="-5" dirty="0">
                <a:cs typeface="Tahoma"/>
              </a:rPr>
              <a:t>как </a:t>
            </a:r>
            <a:r>
              <a:rPr dirty="0">
                <a:cs typeface="Tahoma"/>
              </a:rPr>
              <a:t>функцию, заданную на </a:t>
            </a:r>
            <a:r>
              <a:rPr spc="5" dirty="0">
                <a:cs typeface="Tahoma"/>
              </a:rPr>
              <a:t> </a:t>
            </a:r>
            <a:r>
              <a:rPr dirty="0">
                <a:cs typeface="Tahoma"/>
              </a:rPr>
              <a:t>объекте.</a:t>
            </a:r>
            <a:r>
              <a:rPr spc="-15" dirty="0">
                <a:cs typeface="Tahoma"/>
              </a:rPr>
              <a:t> </a:t>
            </a:r>
            <a:r>
              <a:rPr dirty="0">
                <a:cs typeface="Tahoma"/>
              </a:rPr>
              <a:t>Объектом может быть</a:t>
            </a:r>
            <a:r>
              <a:rPr spc="-10" dirty="0">
                <a:cs typeface="Tahoma"/>
              </a:rPr>
              <a:t> </a:t>
            </a:r>
            <a:r>
              <a:rPr dirty="0">
                <a:cs typeface="Tahoma"/>
              </a:rPr>
              <a:t>аппарат,</a:t>
            </a:r>
            <a:r>
              <a:rPr spc="-15" dirty="0">
                <a:cs typeface="Tahoma"/>
              </a:rPr>
              <a:t> </a:t>
            </a:r>
            <a:r>
              <a:rPr dirty="0" err="1">
                <a:cs typeface="Tahoma"/>
              </a:rPr>
              <a:t>промышленная</a:t>
            </a:r>
            <a:r>
              <a:rPr lang="ru-RU" dirty="0">
                <a:cs typeface="Tahoma"/>
              </a:rPr>
              <a:t> установка или производство.</a:t>
            </a:r>
            <a:endParaRPr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2247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Фреймовая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1D7ECF5F-7DA5-4092-AFF7-F01B69E9E83F}"/>
              </a:ext>
            </a:extLst>
          </p:cNvPr>
          <p:cNvSpPr txBox="1"/>
          <p:nvPr/>
        </p:nvSpPr>
        <p:spPr>
          <a:xfrm>
            <a:off x="838200" y="1097026"/>
            <a:ext cx="9107466" cy="13764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5095" indent="-3429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000" dirty="0">
                <a:cs typeface="Tahoma"/>
              </a:rPr>
              <a:t>Представляет </a:t>
            </a:r>
            <a:r>
              <a:rPr sz="2000" spc="-5" dirty="0">
                <a:cs typeface="Tahoma"/>
              </a:rPr>
              <a:t>собой </a:t>
            </a:r>
            <a:r>
              <a:rPr sz="2000" dirty="0">
                <a:cs typeface="Tahoma"/>
              </a:rPr>
              <a:t>оболочку </a:t>
            </a:r>
            <a:r>
              <a:rPr sz="2000" spc="-5" dirty="0">
                <a:cs typeface="Tahoma"/>
              </a:rPr>
              <a:t>для описания </a:t>
            </a:r>
            <a:r>
              <a:rPr sz="2000" spc="-990" dirty="0">
                <a:cs typeface="Tahoma"/>
              </a:rPr>
              <a:t> </a:t>
            </a:r>
            <a:r>
              <a:rPr sz="2000" spc="-5" dirty="0">
                <a:cs typeface="Tahoma"/>
              </a:rPr>
              <a:t>класса</a:t>
            </a:r>
            <a:r>
              <a:rPr sz="2000" spc="-20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событий</a:t>
            </a:r>
            <a:r>
              <a:rPr sz="2000" spc="-5" dirty="0">
                <a:cs typeface="Tahoma"/>
              </a:rPr>
              <a:t>.</a:t>
            </a:r>
            <a:endParaRPr lang="ru-RU" sz="2000" spc="-5" dirty="0">
              <a:cs typeface="Tahoma"/>
            </a:endParaRPr>
          </a:p>
          <a:p>
            <a:pPr marL="355600" marR="125095" indent="-3429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000" spc="-5" dirty="0" err="1">
                <a:cs typeface="Tahoma"/>
              </a:rPr>
              <a:t>Является</a:t>
            </a:r>
            <a:r>
              <a:rPr sz="2000" spc="-20" dirty="0">
                <a:cs typeface="Tahoma"/>
              </a:rPr>
              <a:t> </a:t>
            </a:r>
            <a:r>
              <a:rPr sz="2000" dirty="0">
                <a:cs typeface="Tahoma"/>
              </a:rPr>
              <a:t>четко</a:t>
            </a:r>
            <a:r>
              <a:rPr sz="2000" spc="-5" dirty="0">
                <a:cs typeface="Tahoma"/>
              </a:rPr>
              <a:t> </a:t>
            </a:r>
            <a:r>
              <a:rPr sz="2000" spc="-5" dirty="0" err="1">
                <a:cs typeface="Tahoma"/>
              </a:rPr>
              <a:t>структурированной</a:t>
            </a:r>
            <a:r>
              <a:rPr sz="2000" spc="-5" dirty="0">
                <a:cs typeface="Tahoma"/>
              </a:rPr>
              <a:t>.</a:t>
            </a:r>
            <a:endParaRPr lang="ru-RU" sz="2000" spc="-5" dirty="0">
              <a:cs typeface="Tahoma"/>
            </a:endParaRPr>
          </a:p>
          <a:p>
            <a:pPr marL="355600" marR="125095" indent="-3429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000" dirty="0" err="1">
                <a:cs typeface="Tahoma"/>
              </a:rPr>
              <a:t>Может</a:t>
            </a:r>
            <a:r>
              <a:rPr sz="2000" dirty="0">
                <a:cs typeface="Tahoma"/>
              </a:rPr>
              <a:t> быть </a:t>
            </a:r>
            <a:r>
              <a:rPr sz="2000" spc="-5" dirty="0">
                <a:cs typeface="Tahoma"/>
              </a:rPr>
              <a:t>составлена </a:t>
            </a:r>
            <a:r>
              <a:rPr sz="2000" dirty="0">
                <a:cs typeface="Tahoma"/>
              </a:rPr>
              <a:t>для </a:t>
            </a:r>
            <a:r>
              <a:rPr sz="2000" spc="-5" dirty="0">
                <a:cs typeface="Tahoma"/>
              </a:rPr>
              <a:t>поиска причины </a:t>
            </a:r>
            <a:r>
              <a:rPr sz="2000" spc="-985" dirty="0">
                <a:cs typeface="Tahoma"/>
              </a:rPr>
              <a:t> </a:t>
            </a:r>
            <a:r>
              <a:rPr sz="2000" dirty="0">
                <a:cs typeface="Tahoma"/>
              </a:rPr>
              <a:t>отклонения</a:t>
            </a:r>
            <a:r>
              <a:rPr sz="2000" spc="-25" dirty="0">
                <a:cs typeface="Tahoma"/>
              </a:rPr>
              <a:t> </a:t>
            </a:r>
            <a:r>
              <a:rPr sz="2000" dirty="0">
                <a:cs typeface="Tahoma"/>
              </a:rPr>
              <a:t>режима</a:t>
            </a:r>
            <a:r>
              <a:rPr sz="2000" spc="-10" dirty="0">
                <a:cs typeface="Tahoma"/>
              </a:rPr>
              <a:t> </a:t>
            </a:r>
            <a:r>
              <a:rPr sz="2000" dirty="0">
                <a:cs typeface="Tahoma"/>
              </a:rPr>
              <a:t>работы</a:t>
            </a:r>
            <a:r>
              <a:rPr sz="2000" spc="-30" dirty="0">
                <a:cs typeface="Tahoma"/>
              </a:rPr>
              <a:t> </a:t>
            </a:r>
            <a:r>
              <a:rPr sz="2000" dirty="0">
                <a:cs typeface="Tahoma"/>
              </a:rPr>
              <a:t>ХТС.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4DC614-BC76-4FE3-9267-295FEF0CCEB6}"/>
              </a:ext>
            </a:extLst>
          </p:cNvPr>
          <p:cNvSpPr/>
          <p:nvPr/>
        </p:nvSpPr>
        <p:spPr>
          <a:xfrm>
            <a:off x="1458573" y="2821487"/>
            <a:ext cx="213535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Фрейм</a:t>
            </a:r>
          </a:p>
          <a:p>
            <a:pPr algn="ctr"/>
            <a:r>
              <a:rPr lang="ru-RU" dirty="0"/>
              <a:t>(отклонение)</a:t>
            </a: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2AB8A120-FD57-4283-B074-0E60E96B17B9}"/>
              </a:ext>
            </a:extLst>
          </p:cNvPr>
          <p:cNvSpPr/>
          <p:nvPr/>
        </p:nvSpPr>
        <p:spPr>
          <a:xfrm>
            <a:off x="3593926" y="3036371"/>
            <a:ext cx="978408" cy="484632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CEC592F-4DC5-4CC4-8811-B06E359F62F1}"/>
              </a:ext>
            </a:extLst>
          </p:cNvPr>
          <p:cNvSpPr/>
          <p:nvPr/>
        </p:nvSpPr>
        <p:spPr>
          <a:xfrm>
            <a:off x="4572333" y="2821487"/>
            <a:ext cx="213535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Слот</a:t>
            </a:r>
          </a:p>
          <a:p>
            <a:pPr algn="ctr"/>
            <a:r>
              <a:rPr lang="ru-RU" dirty="0"/>
              <a:t>(признак причины)</a:t>
            </a:r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52BDCD9E-D987-4D18-A051-D118AF51B8FD}"/>
              </a:ext>
            </a:extLst>
          </p:cNvPr>
          <p:cNvSpPr/>
          <p:nvPr/>
        </p:nvSpPr>
        <p:spPr>
          <a:xfrm>
            <a:off x="6707686" y="3036371"/>
            <a:ext cx="978408" cy="484632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D1E5D8-066D-47BC-9A86-8371DA57BFDC}"/>
              </a:ext>
            </a:extLst>
          </p:cNvPr>
          <p:cNvSpPr/>
          <p:nvPr/>
        </p:nvSpPr>
        <p:spPr>
          <a:xfrm>
            <a:off x="7686092" y="2821487"/>
            <a:ext cx="213535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Слот</a:t>
            </a:r>
          </a:p>
          <a:p>
            <a:pPr algn="ctr"/>
            <a:r>
              <a:rPr lang="ru-RU" dirty="0"/>
              <a:t>(рекомендации)</a:t>
            </a: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42EB90F8-269E-4921-9F5B-5EE59A0900C6}"/>
              </a:ext>
            </a:extLst>
          </p:cNvPr>
          <p:cNvSpPr txBox="1"/>
          <p:nvPr/>
        </p:nvSpPr>
        <p:spPr>
          <a:xfrm>
            <a:off x="838200" y="4089429"/>
            <a:ext cx="9107466" cy="9019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5095" indent="-3429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b="1" dirty="0">
                <a:cs typeface="Tahoma"/>
              </a:rPr>
              <a:t>Фрейм</a:t>
            </a:r>
            <a:r>
              <a:rPr lang="ru-RU" sz="2000" dirty="0">
                <a:cs typeface="Tahoma"/>
              </a:rPr>
              <a:t> – это смысловое описание ситуации.</a:t>
            </a:r>
          </a:p>
          <a:p>
            <a:pPr marL="355600" marR="125095" indent="-3429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b="1" dirty="0">
                <a:cs typeface="Tahoma"/>
              </a:rPr>
              <a:t>Слот</a:t>
            </a:r>
            <a:r>
              <a:rPr lang="ru-RU" sz="2000" dirty="0">
                <a:cs typeface="Tahoma"/>
              </a:rPr>
              <a:t> – это элемент фрейма.</a:t>
            </a:r>
            <a:endParaRPr sz="20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0517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Семантическая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1D7ECF5F-7DA5-4092-AFF7-F01B69E9E83F}"/>
              </a:ext>
            </a:extLst>
          </p:cNvPr>
          <p:cNvSpPr txBox="1"/>
          <p:nvPr/>
        </p:nvSpPr>
        <p:spPr>
          <a:xfrm>
            <a:off x="801831" y="918957"/>
            <a:ext cx="9107466" cy="427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5095" indent="-3429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cs typeface="Tahoma"/>
              </a:rPr>
              <a:t>Представляет знания в виде сетевой структуры (дерево решений).</a:t>
            </a:r>
            <a:endParaRPr lang="ru-RU" sz="2000" spc="-5" dirty="0">
              <a:cs typeface="Tahoma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CEC592F-4DC5-4CC4-8811-B06E359F62F1}"/>
              </a:ext>
            </a:extLst>
          </p:cNvPr>
          <p:cNvSpPr/>
          <p:nvPr/>
        </p:nvSpPr>
        <p:spPr>
          <a:xfrm>
            <a:off x="2982241" y="2658624"/>
            <a:ext cx="213535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Причина</a:t>
            </a:r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52BDCD9E-D987-4D18-A051-D118AF51B8FD}"/>
              </a:ext>
            </a:extLst>
          </p:cNvPr>
          <p:cNvSpPr/>
          <p:nvPr/>
        </p:nvSpPr>
        <p:spPr>
          <a:xfrm>
            <a:off x="5117594" y="2873508"/>
            <a:ext cx="978408" cy="484632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D1E5D8-066D-47BC-9A86-8371DA57BFDC}"/>
              </a:ext>
            </a:extLst>
          </p:cNvPr>
          <p:cNvSpPr/>
          <p:nvPr/>
        </p:nvSpPr>
        <p:spPr>
          <a:xfrm>
            <a:off x="6096000" y="2658624"/>
            <a:ext cx="213535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Следствие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0A1E19B-CFA0-43D9-947A-1BE0FEF5E286}"/>
              </a:ext>
            </a:extLst>
          </p:cNvPr>
          <p:cNvSpPr txBox="1"/>
          <p:nvPr/>
        </p:nvSpPr>
        <p:spPr>
          <a:xfrm>
            <a:off x="838200" y="1551546"/>
            <a:ext cx="9107466" cy="9019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5095">
              <a:lnSpc>
                <a:spcPct val="150000"/>
              </a:lnSpc>
              <a:spcBef>
                <a:spcPts val="105"/>
              </a:spcBef>
            </a:pPr>
            <a:r>
              <a:rPr lang="ru-RU" sz="2000" b="1" dirty="0">
                <a:solidFill>
                  <a:srgbClr val="004EA4"/>
                </a:solidFill>
                <a:cs typeface="Tahoma"/>
              </a:rPr>
              <a:t>Ствол дерева</a:t>
            </a:r>
            <a:r>
              <a:rPr lang="ru-RU" sz="2000" dirty="0">
                <a:cs typeface="Tahoma"/>
              </a:rPr>
              <a:t> – это проблема, которую нужно решить.</a:t>
            </a:r>
          </a:p>
          <a:p>
            <a:pPr marL="12700" marR="125095">
              <a:lnSpc>
                <a:spcPct val="150000"/>
              </a:lnSpc>
              <a:spcBef>
                <a:spcPts val="105"/>
              </a:spcBef>
            </a:pPr>
            <a:r>
              <a:rPr lang="ru-RU" sz="2000" b="1" spc="-5" dirty="0">
                <a:solidFill>
                  <a:srgbClr val="004EA4"/>
                </a:solidFill>
                <a:cs typeface="Tahoma"/>
              </a:rPr>
              <a:t>Ветви дерева</a:t>
            </a:r>
            <a:r>
              <a:rPr lang="ru-RU" sz="2000" spc="-5" dirty="0">
                <a:cs typeface="Tahoma"/>
              </a:rPr>
              <a:t> – это возможные варианты решения проблемы.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2">
                <a:extLst>
                  <a:ext uri="{FF2B5EF4-FFF2-40B4-BE49-F238E27FC236}">
                    <a16:creationId xmlns:a16="http://schemas.microsoft.com/office/drawing/2014/main" id="{D5FEFF81-B673-481A-88F6-55397A6C759E}"/>
                  </a:ext>
                </a:extLst>
              </p:cNvPr>
              <p:cNvSpPr txBox="1"/>
              <p:nvPr/>
            </p:nvSpPr>
            <p:spPr>
              <a:xfrm>
                <a:off x="801831" y="3661622"/>
                <a:ext cx="10358859" cy="2861681"/>
              </a:xfrm>
              <a:prstGeom prst="rect">
                <a:avLst/>
              </a:prstGeom>
            </p:spPr>
            <p:txBody>
              <a:bodyPr vert="horz" wrap="square" lIns="0" tIns="85725" rIns="0" bIns="0" rtlCol="0">
                <a:spAutoFit/>
              </a:bodyPr>
              <a:lstStyle/>
              <a:p>
                <a:pPr marL="298450" indent="-285750" algn="just">
                  <a:spcBef>
                    <a:spcPts val="675"/>
                  </a:spcBef>
                  <a:buFont typeface="Arial" panose="020B0604020202020204" pitchFamily="34" charset="0"/>
                  <a:buChar char="•"/>
                  <a:tabLst>
                    <a:tab pos="1148080" algn="l"/>
                    <a:tab pos="3437254" algn="l"/>
                    <a:tab pos="4657090" algn="l"/>
                    <a:tab pos="5030470" algn="l"/>
                    <a:tab pos="5688330" algn="l"/>
                  </a:tabLst>
                </a:pPr>
                <a:r>
                  <a:rPr dirty="0" err="1">
                    <a:cs typeface="Tahoma"/>
                  </a:rPr>
                  <a:t>Любая</a:t>
                </a:r>
                <a:r>
                  <a:rPr lang="ru-RU" dirty="0">
                    <a:cs typeface="Tahoma"/>
                  </a:rPr>
                  <a:t> </a:t>
                </a:r>
                <a:r>
                  <a:rPr spc="-5" dirty="0" err="1">
                    <a:cs typeface="Tahoma"/>
                  </a:rPr>
                  <a:t>семантическая</a:t>
                </a:r>
                <a:r>
                  <a:rPr lang="ru-RU" spc="-5" dirty="0">
                    <a:cs typeface="Tahoma"/>
                  </a:rPr>
                  <a:t> </a:t>
                </a:r>
                <a:r>
                  <a:rPr dirty="0" err="1">
                    <a:cs typeface="Tahoma"/>
                  </a:rPr>
                  <a:t>модель</a:t>
                </a:r>
                <a:r>
                  <a:rPr dirty="0">
                    <a:cs typeface="Tahoma"/>
                  </a:rPr>
                  <a:t>	–</a:t>
                </a:r>
                <a:r>
                  <a:rPr lang="ru-RU" dirty="0">
                    <a:cs typeface="Tahoma"/>
                  </a:rPr>
                  <a:t> </a:t>
                </a:r>
                <a:r>
                  <a:rPr spc="-5" dirty="0" err="1">
                    <a:cs typeface="Tahoma"/>
                  </a:rPr>
                  <a:t>это</a:t>
                </a:r>
                <a:r>
                  <a:rPr lang="ru-RU" spc="-5" dirty="0">
                    <a:cs typeface="Tahoma"/>
                  </a:rPr>
                  <a:t> </a:t>
                </a:r>
                <a:r>
                  <a:rPr spc="-5" dirty="0" err="1">
                    <a:cs typeface="Tahoma"/>
                  </a:rPr>
                  <a:t>определенная</a:t>
                </a:r>
                <a:r>
                  <a:rPr lang="ru-RU" spc="-5" dirty="0">
                    <a:cs typeface="Tahoma"/>
                  </a:rPr>
                  <a:t> </a:t>
                </a:r>
                <a:r>
                  <a:rPr spc="-5" dirty="0" err="1">
                    <a:cs typeface="Tahoma"/>
                  </a:rPr>
                  <a:t>последовательность</a:t>
                </a:r>
                <a:r>
                  <a:rPr spc="5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явлений</a:t>
                </a:r>
                <a:r>
                  <a:rPr spc="-10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в</a:t>
                </a:r>
                <a:r>
                  <a:rPr spc="5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цепочке: </a:t>
                </a:r>
                <a:endParaRPr lang="ru-RU" spc="-5" dirty="0">
                  <a:cs typeface="Tahoma"/>
                </a:endParaRPr>
              </a:p>
              <a:p>
                <a:pPr marL="12700" algn="ctr">
                  <a:spcBef>
                    <a:spcPts val="675"/>
                  </a:spcBef>
                  <a:tabLst>
                    <a:tab pos="1148080" algn="l"/>
                    <a:tab pos="3437254" algn="l"/>
                    <a:tab pos="4657090" algn="l"/>
                    <a:tab pos="5030470" algn="l"/>
                    <a:tab pos="5688330" algn="l"/>
                  </a:tabLst>
                </a:pPr>
                <a:r>
                  <a:rPr spc="-73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причина</a:t>
                </a:r>
                <a:r>
                  <a:rPr spc="-55" dirty="0">
                    <a:cs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Tahoma"/>
                      </a:rPr>
                      <m:t>→</m:t>
                    </m:r>
                  </m:oMath>
                </a14:m>
                <a:r>
                  <a:rPr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следствие.</a:t>
                </a:r>
                <a:r>
                  <a:rPr spc="15" dirty="0">
                    <a:cs typeface="Tahoma"/>
                  </a:rPr>
                  <a:t> </a:t>
                </a:r>
                <a:endParaRPr lang="ru-RU" spc="15" dirty="0">
                  <a:cs typeface="Tahoma"/>
                </a:endParaRPr>
              </a:p>
              <a:p>
                <a:pPr marL="12700" algn="just">
                  <a:spcBef>
                    <a:spcPts val="675"/>
                  </a:spcBef>
                  <a:tabLst>
                    <a:tab pos="1148080" algn="l"/>
                    <a:tab pos="3437254" algn="l"/>
                    <a:tab pos="4657090" algn="l"/>
                    <a:tab pos="5030470" algn="l"/>
                    <a:tab pos="5688330" algn="l"/>
                  </a:tabLst>
                </a:pPr>
                <a:r>
                  <a:rPr dirty="0" err="1">
                    <a:cs typeface="Tahoma"/>
                  </a:rPr>
                  <a:t>Например</a:t>
                </a:r>
                <a:r>
                  <a:rPr dirty="0">
                    <a:cs typeface="Tahoma"/>
                  </a:rPr>
                  <a:t>,</a:t>
                </a:r>
              </a:p>
              <a:p>
                <a:pPr marL="12700" algn="ctr">
                  <a:spcBef>
                    <a:spcPts val="580"/>
                  </a:spcBef>
                </a:pPr>
                <a:r>
                  <a:rPr dirty="0">
                    <a:cs typeface="Tahoma"/>
                  </a:rPr>
                  <a:t>[промышленные</a:t>
                </a:r>
                <a:r>
                  <a:rPr spc="80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стоки]</a:t>
                </a:r>
                <a:r>
                  <a:rPr spc="130" dirty="0">
                    <a:cs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Tahoma"/>
                      </a:rPr>
                      <m:t>→</m:t>
                    </m:r>
                  </m:oMath>
                </a14:m>
                <a:r>
                  <a:rPr spc="10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[загрязнение</a:t>
                </a:r>
                <a:r>
                  <a:rPr spc="90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сточных</a:t>
                </a:r>
                <a:r>
                  <a:rPr spc="120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вод]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Tahoma"/>
                      </a:rPr>
                      <m:t>→</m:t>
                    </m:r>
                  </m:oMath>
                </a14:m>
                <a:r>
                  <a:rPr spc="-1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[загрязнение</a:t>
                </a:r>
                <a:r>
                  <a:rPr spc="-40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питьевой</a:t>
                </a:r>
                <a:r>
                  <a:rPr spc="-40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воды].</a:t>
                </a:r>
              </a:p>
              <a:p>
                <a:pPr marL="12700" marR="6350" algn="just"/>
                <a:endParaRPr lang="ru-RU" dirty="0">
                  <a:cs typeface="Tahoma"/>
                </a:endParaRPr>
              </a:p>
              <a:p>
                <a:pPr marL="298450" marR="6350" indent="-285750" algn="just">
                  <a:buFont typeface="Arial" panose="020B0604020202020204" pitchFamily="34" charset="0"/>
                  <a:buChar char="•"/>
                </a:pPr>
                <a:r>
                  <a:rPr dirty="0" err="1">
                    <a:cs typeface="Tahoma"/>
                  </a:rPr>
                  <a:t>Семантические</a:t>
                </a:r>
                <a:r>
                  <a:rPr spc="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модели</a:t>
                </a:r>
                <a:r>
                  <a:rPr spc="5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наряду</a:t>
                </a:r>
                <a:r>
                  <a:rPr dirty="0">
                    <a:cs typeface="Tahoma"/>
                  </a:rPr>
                  <a:t> с</a:t>
                </a:r>
                <a:r>
                  <a:rPr spc="5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фреймовыми </a:t>
                </a:r>
                <a:r>
                  <a:rPr spc="-73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используются</a:t>
                </a:r>
                <a:r>
                  <a:rPr spc="5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для</a:t>
                </a:r>
                <a:r>
                  <a:rPr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логического</a:t>
                </a:r>
                <a:r>
                  <a:rPr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вывода</a:t>
                </a:r>
                <a:r>
                  <a:rPr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решения</a:t>
                </a:r>
                <a:r>
                  <a:rPr dirty="0">
                    <a:cs typeface="Tahoma"/>
                  </a:rPr>
                  <a:t> в </a:t>
                </a:r>
                <a:r>
                  <a:rPr spc="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виде</a:t>
                </a:r>
                <a:r>
                  <a:rPr spc="-15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единой</a:t>
                </a:r>
                <a:r>
                  <a:rPr spc="-30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цепочки</a:t>
                </a:r>
                <a:r>
                  <a:rPr spc="-20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рассуждений.</a:t>
                </a:r>
                <a:endParaRPr dirty="0">
                  <a:cs typeface="Tahoma"/>
                </a:endParaRPr>
              </a:p>
              <a:p>
                <a:pPr marL="298450" marR="5715" indent="-285750" algn="just">
                  <a:spcBef>
                    <a:spcPts val="210"/>
                  </a:spcBef>
                  <a:buFont typeface="Arial" panose="020B0604020202020204" pitchFamily="34" charset="0"/>
                  <a:buChar char="•"/>
                </a:pPr>
                <a:r>
                  <a:rPr spc="-5" dirty="0">
                    <a:cs typeface="Tahoma"/>
                  </a:rPr>
                  <a:t>Фреймовые </a:t>
                </a:r>
                <a:r>
                  <a:rPr dirty="0">
                    <a:cs typeface="Tahoma"/>
                  </a:rPr>
                  <a:t>модели, по </a:t>
                </a:r>
                <a:r>
                  <a:rPr spc="-5" dirty="0">
                    <a:cs typeface="Tahoma"/>
                  </a:rPr>
                  <a:t>сравнению </a:t>
                </a:r>
                <a:r>
                  <a:rPr dirty="0">
                    <a:cs typeface="Tahoma"/>
                  </a:rPr>
                  <a:t>с семантическими, </a:t>
                </a:r>
                <a:r>
                  <a:rPr spc="-735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дают</a:t>
                </a:r>
                <a:r>
                  <a:rPr spc="409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возможность</a:t>
                </a:r>
                <a:r>
                  <a:rPr spc="395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подробного</a:t>
                </a:r>
                <a:r>
                  <a:rPr spc="39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описания</a:t>
                </a:r>
                <a:r>
                  <a:rPr spc="395" dirty="0">
                    <a:cs typeface="Tahoma"/>
                  </a:rPr>
                  <a:t> </a:t>
                </a:r>
                <a:r>
                  <a:rPr spc="-5" dirty="0" err="1">
                    <a:cs typeface="Tahoma"/>
                  </a:rPr>
                  <a:t>ситуаций</a:t>
                </a:r>
                <a:r>
                  <a:rPr spc="409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в</a:t>
                </a:r>
                <a:r>
                  <a:rPr lang="ru-RU" dirty="0">
                    <a:cs typeface="Tahoma"/>
                  </a:rPr>
                  <a:t> </a:t>
                </a:r>
                <a:r>
                  <a:rPr dirty="0" err="1">
                    <a:cs typeface="Tahoma"/>
                  </a:rPr>
                  <a:t>виде</a:t>
                </a:r>
                <a:r>
                  <a:rPr spc="10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слотов.</a:t>
                </a:r>
                <a:r>
                  <a:rPr spc="20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Поэтому</a:t>
                </a:r>
                <a:r>
                  <a:rPr spc="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в</a:t>
                </a:r>
                <a:r>
                  <a:rPr spc="1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ХТ</a:t>
                </a:r>
                <a:r>
                  <a:rPr spc="-5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они</a:t>
                </a:r>
                <a:r>
                  <a:rPr spc="5" dirty="0">
                    <a:cs typeface="Tahoma"/>
                  </a:rPr>
                  <a:t> </a:t>
                </a:r>
                <a:r>
                  <a:rPr spc="-5" dirty="0" err="1">
                    <a:cs typeface="Tahoma"/>
                  </a:rPr>
                  <a:t>используются</a:t>
                </a:r>
                <a:r>
                  <a:rPr spc="5" dirty="0">
                    <a:cs typeface="Tahoma"/>
                  </a:rPr>
                  <a:t> </a:t>
                </a:r>
                <a:r>
                  <a:rPr spc="-5" dirty="0" err="1">
                    <a:cs typeface="Tahoma"/>
                  </a:rPr>
                  <a:t>намного</a:t>
                </a:r>
                <a:r>
                  <a:rPr lang="ru-RU" spc="-5" dirty="0">
                    <a:cs typeface="Tahoma"/>
                  </a:rPr>
                  <a:t> </a:t>
                </a:r>
                <a:r>
                  <a:rPr dirty="0" err="1">
                    <a:cs typeface="Tahoma"/>
                  </a:rPr>
                  <a:t>чаще</a:t>
                </a:r>
                <a:r>
                  <a:rPr dirty="0">
                    <a:cs typeface="Tahoma"/>
                  </a:rPr>
                  <a:t>,</a:t>
                </a:r>
                <a:r>
                  <a:rPr spc="-15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чем</a:t>
                </a:r>
                <a:r>
                  <a:rPr spc="-20" dirty="0">
                    <a:cs typeface="Tahoma"/>
                  </a:rPr>
                  <a:t> </a:t>
                </a:r>
                <a:r>
                  <a:rPr dirty="0">
                    <a:cs typeface="Tahoma"/>
                  </a:rPr>
                  <a:t>другие</a:t>
                </a:r>
                <a:r>
                  <a:rPr spc="-20" dirty="0">
                    <a:cs typeface="Tahoma"/>
                  </a:rPr>
                  <a:t> </a:t>
                </a:r>
                <a:r>
                  <a:rPr spc="-5" dirty="0">
                    <a:cs typeface="Tahoma"/>
                  </a:rPr>
                  <a:t>модели.</a:t>
                </a:r>
                <a:endParaRPr dirty="0">
                  <a:cs typeface="Tahoma"/>
                </a:endParaRPr>
              </a:p>
            </p:txBody>
          </p:sp>
        </mc:Choice>
        <mc:Fallback>
          <p:sp>
            <p:nvSpPr>
              <p:cNvPr id="11" name="object 2">
                <a:extLst>
                  <a:ext uri="{FF2B5EF4-FFF2-40B4-BE49-F238E27FC236}">
                    <a16:creationId xmlns:a16="http://schemas.microsoft.com/office/drawing/2014/main" id="{D5FEFF81-B673-481A-88F6-55397A6C7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31" y="3661622"/>
                <a:ext cx="10358859" cy="2861681"/>
              </a:xfrm>
              <a:prstGeom prst="rect">
                <a:avLst/>
              </a:prstGeom>
              <a:blipFill>
                <a:blip r:embed="rId2"/>
                <a:stretch>
                  <a:fillRect l="-1295" r="-1295" b="-40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36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Продукционная модель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1D7ECF5F-7DA5-4092-AFF7-F01B69E9E83F}"/>
              </a:ext>
            </a:extLst>
          </p:cNvPr>
          <p:cNvSpPr txBox="1"/>
          <p:nvPr/>
        </p:nvSpPr>
        <p:spPr>
          <a:xfrm>
            <a:off x="838200" y="812486"/>
            <a:ext cx="9107466" cy="9019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5095" indent="-3429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cs typeface="Tahoma"/>
              </a:rPr>
              <a:t>Схожа с фреймовыми моделями.</a:t>
            </a:r>
          </a:p>
          <a:p>
            <a:pPr marL="355600" marR="125095" indent="-3429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spc="-5" dirty="0">
                <a:cs typeface="Tahoma"/>
              </a:rPr>
              <a:t>Решение проблемы осуществляется на основе условного оператора.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86F1CA65-01A0-43A5-A7E2-C82F02972826}"/>
              </a:ext>
            </a:extLst>
          </p:cNvPr>
          <p:cNvSpPr txBox="1"/>
          <p:nvPr/>
        </p:nvSpPr>
        <p:spPr>
          <a:xfrm>
            <a:off x="838200" y="1827094"/>
            <a:ext cx="9107466" cy="4366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5095" algn="ctr">
              <a:lnSpc>
                <a:spcPct val="150000"/>
              </a:lnSpc>
              <a:spcBef>
                <a:spcPts val="105"/>
              </a:spcBef>
            </a:pPr>
            <a:r>
              <a:rPr lang="ru-RU" sz="2000" b="1" spc="-5" dirty="0">
                <a:solidFill>
                  <a:srgbClr val="004EA4"/>
                </a:solidFill>
                <a:cs typeface="Tahoma"/>
              </a:rPr>
              <a:t>Если</a:t>
            </a:r>
            <a:r>
              <a:rPr lang="ru-RU" sz="2000" spc="-5" dirty="0">
                <a:cs typeface="Tahoma"/>
              </a:rPr>
              <a:t> выполняется </a:t>
            </a:r>
            <a:r>
              <a:rPr lang="en-US" sz="2000" spc="-5" dirty="0">
                <a:cs typeface="Tahoma"/>
              </a:rPr>
              <a:t>&lt;</a:t>
            </a:r>
            <a:r>
              <a:rPr lang="ru-RU" sz="20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условие</a:t>
            </a:r>
            <a:r>
              <a:rPr lang="en-US" sz="2000" spc="-5" dirty="0">
                <a:cs typeface="Tahoma"/>
              </a:rPr>
              <a:t>&gt;</a:t>
            </a:r>
            <a:r>
              <a:rPr lang="ru-RU" sz="2000" spc="-5" dirty="0">
                <a:cs typeface="Tahoma"/>
              </a:rPr>
              <a:t>, </a:t>
            </a:r>
            <a:r>
              <a:rPr lang="ru-RU" sz="2000" b="1" spc="-5" dirty="0">
                <a:solidFill>
                  <a:srgbClr val="004EA4"/>
                </a:solidFill>
                <a:cs typeface="Tahoma"/>
              </a:rPr>
              <a:t>то</a:t>
            </a:r>
            <a:r>
              <a:rPr lang="ru-RU" sz="2000" spc="-5" dirty="0">
                <a:cs typeface="Tahoma"/>
              </a:rPr>
              <a:t> соответствующее </a:t>
            </a:r>
            <a:r>
              <a:rPr lang="en-US" sz="2000" spc="-5" dirty="0">
                <a:cs typeface="Tahoma"/>
              </a:rPr>
              <a:t>&lt;</a:t>
            </a:r>
            <a:r>
              <a:rPr lang="ru-RU" sz="20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заключение</a:t>
            </a:r>
            <a:r>
              <a:rPr lang="en-US" sz="2000" spc="-5" dirty="0">
                <a:cs typeface="Tahoma"/>
              </a:rPr>
              <a:t>&gt;</a:t>
            </a:r>
            <a:endParaRPr lang="ru-RU" sz="2000" spc="-5" dirty="0">
              <a:cs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8699B-7AF7-45DD-9567-8C5B34711BA9}"/>
              </a:ext>
            </a:extLst>
          </p:cNvPr>
          <p:cNvSpPr txBox="1"/>
          <p:nvPr/>
        </p:nvSpPr>
        <p:spPr>
          <a:xfrm>
            <a:off x="838200" y="2549047"/>
            <a:ext cx="103224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Продукционные модели часто используют в системах управления.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Компьютерные программы, построенные на основе продукционной модели, позволяют осуществить диагностику отклонений и выбрать определённую последовательность действий.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продукционной модели условия связываются между собой определенными логическими знаками.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/>
          </a:p>
          <a:p>
            <a:pPr algn="just"/>
            <a:r>
              <a:rPr lang="ru-RU" dirty="0"/>
              <a:t>Например, 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если </a:t>
            </a:r>
            <a:r>
              <a:rPr lang="en-US" dirty="0"/>
              <a:t>&lt;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концентрация вещества А менее 30 %</a:t>
            </a:r>
            <a:r>
              <a:rPr lang="en-US" dirty="0"/>
              <a:t>&gt;</a:t>
            </a:r>
            <a:r>
              <a:rPr lang="ru-RU" dirty="0"/>
              <a:t> или </a:t>
            </a:r>
            <a:r>
              <a:rPr lang="en-US" dirty="0"/>
              <a:t>&lt;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концентрация вещества В более 10%</a:t>
            </a:r>
            <a:r>
              <a:rPr lang="en-US" dirty="0"/>
              <a:t>&gt;</a:t>
            </a:r>
            <a:r>
              <a:rPr lang="ru-RU" dirty="0"/>
              <a:t>, то </a:t>
            </a:r>
            <a:r>
              <a:rPr lang="en-US" dirty="0"/>
              <a:t>&lt;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режим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работы установки в интервале температур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 = (T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T2)</a:t>
            </a:r>
            <a:r>
              <a:rPr lang="en-US" dirty="0"/>
              <a:t>&gt;</a:t>
            </a:r>
            <a:r>
              <a:rPr lang="ru-RU" dirty="0"/>
              <a:t>.</a:t>
            </a:r>
          </a:p>
          <a:p>
            <a:pPr algn="just"/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данном примере в зависимости от состава перерабатываемого сырья планируется температурный интервал работы установки. Численные значения температуры Т можно определить с использованием математической модели.</a:t>
            </a:r>
          </a:p>
        </p:txBody>
      </p:sp>
    </p:spTree>
    <p:extLst>
      <p:ext uri="{BB962C8B-B14F-4D97-AF65-F5344CB8AC3E}">
        <p14:creationId xmlns:p14="http://schemas.microsoft.com/office/powerpoint/2010/main" val="188358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7657</TotalTime>
  <Words>596</Words>
  <Application>Microsoft Office PowerPoint</Application>
  <PresentationFormat>Широкоэкранный</PresentationFormat>
  <Paragraphs>77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Courier New</vt:lpstr>
      <vt:lpstr>PFBeauSansPro-Bold</vt:lpstr>
      <vt:lpstr>Tahoma</vt:lpstr>
      <vt:lpstr>Wingdings</vt:lpstr>
      <vt:lpstr>Тема Office</vt:lpstr>
      <vt:lpstr>Системный анализ процессов химической технологии</vt:lpstr>
      <vt:lpstr>План лекции</vt:lpstr>
      <vt:lpstr>Логическая модель</vt:lpstr>
      <vt:lpstr>Логическая модель</vt:lpstr>
      <vt:lpstr>Логическая модель</vt:lpstr>
      <vt:lpstr>Фреймовая модель</vt:lpstr>
      <vt:lpstr>Семантическая модель</vt:lpstr>
      <vt:lpstr>Продукционная модель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115</cp:revision>
  <dcterms:created xsi:type="dcterms:W3CDTF">2020-11-19T09:51:55Z</dcterms:created>
  <dcterms:modified xsi:type="dcterms:W3CDTF">2021-12-13T15:55:18Z</dcterms:modified>
</cp:coreProperties>
</file>